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56" r:id="rId1"/>
  </p:sldMasterIdLst>
  <p:notesMasterIdLst>
    <p:notesMasterId r:id="rId35"/>
  </p:notes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5" r:id="rId28"/>
    <p:sldId id="286" r:id="rId29"/>
    <p:sldId id="287" r:id="rId30"/>
    <p:sldId id="288" r:id="rId31"/>
    <p:sldId id="282" r:id="rId32"/>
    <p:sldId id="283" r:id="rId33"/>
    <p:sldId id="284"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24" autoAdjust="0"/>
  </p:normalViewPr>
  <p:slideViewPr>
    <p:cSldViewPr>
      <p:cViewPr>
        <p:scale>
          <a:sx n="87" d="100"/>
          <a:sy n="87" d="100"/>
        </p:scale>
        <p:origin x="-876" y="408"/>
      </p:cViewPr>
      <p:guideLst>
        <p:guide orient="horz" pos="2160"/>
        <p:guide pos="2880"/>
      </p:guideLst>
    </p:cSldViewPr>
  </p:slideViewPr>
  <p:outlineViewPr>
    <p:cViewPr>
      <p:scale>
        <a:sx n="33" d="100"/>
        <a:sy n="33" d="100"/>
      </p:scale>
      <p:origin x="0" y="1482"/>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A08963-7DDD-4812-B5EE-E3B18518C79D}" type="datetimeFigureOut">
              <a:rPr lang="en-IN" smtClean="0"/>
              <a:pPr/>
              <a:t>12-06-2020</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330E49-CC86-4D7F-838A-B20549530E42}" type="slidenum">
              <a:rPr lang="en-IN" smtClean="0"/>
              <a:pPr/>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BB330E49-CC86-4D7F-838A-B20549530E42}" type="slidenum">
              <a:rPr lang="en-IN" smtClean="0"/>
              <a:pPr/>
              <a:t>26</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39A0A66C-2410-41CC-8246-84E93B7BC108}" type="datetimeFigureOut">
              <a:rPr lang="en-US" smtClean="0"/>
              <a:pPr/>
              <a:t>6/12/2020</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96587632-9C01-4249-B07E-F81DA1E5897D}"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9A0A66C-2410-41CC-8246-84E93B7BC108}" type="datetimeFigureOut">
              <a:rPr lang="en-US" smtClean="0"/>
              <a:pPr/>
              <a:t>6/12/2020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587632-9C01-4249-B07E-F81DA1E5897D}"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9A0A66C-2410-41CC-8246-84E93B7BC108}" type="datetimeFigureOut">
              <a:rPr lang="en-US" smtClean="0"/>
              <a:pPr/>
              <a:t>6/12/2020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587632-9C01-4249-B07E-F81DA1E5897D}"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39A0A66C-2410-41CC-8246-84E93B7BC108}" type="datetimeFigureOut">
              <a:rPr lang="en-US" smtClean="0"/>
              <a:pPr/>
              <a:t>6/12/2020</a:t>
            </a:fld>
            <a:endParaRPr lang="en-US"/>
          </a:p>
        </p:txBody>
      </p:sp>
      <p:sp>
        <p:nvSpPr>
          <p:cNvPr id="9" name="Slide Number Placeholder 8"/>
          <p:cNvSpPr>
            <a:spLocks noGrp="1"/>
          </p:cNvSpPr>
          <p:nvPr>
            <p:ph type="sldNum" sz="quarter" idx="15"/>
          </p:nvPr>
        </p:nvSpPr>
        <p:spPr/>
        <p:txBody>
          <a:bodyPr rtlCol="0"/>
          <a:lstStyle/>
          <a:p>
            <a:fld id="{96587632-9C01-4249-B07E-F81DA1E5897D}" type="slidenum">
              <a:rPr lang="en-US" smtClean="0"/>
              <a:pPr/>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39A0A66C-2410-41CC-8246-84E93B7BC108}" type="datetimeFigureOut">
              <a:rPr lang="en-US" smtClean="0"/>
              <a:pPr/>
              <a:t>6/12/2020</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96587632-9C01-4249-B07E-F81DA1E5897D}"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9A0A66C-2410-41CC-8246-84E93B7BC108}" type="datetimeFigureOut">
              <a:rPr lang="en-US" smtClean="0"/>
              <a:pPr/>
              <a:t>6/12/2020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587632-9C01-4249-B07E-F81DA1E5897D}" type="slidenum">
              <a:rPr lang="en-US" smtClean="0"/>
              <a:pPr/>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39A0A66C-2410-41CC-8246-84E93B7BC108}" type="datetimeFigureOut">
              <a:rPr lang="en-US" smtClean="0"/>
              <a:pPr/>
              <a:t>6/12/2020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587632-9C01-4249-B07E-F81DA1E5897D}" type="slidenum">
              <a:rPr lang="en-US" smtClean="0"/>
              <a:pPr/>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39A0A66C-2410-41CC-8246-84E93B7BC108}" type="datetimeFigureOut">
              <a:rPr lang="en-US" smtClean="0"/>
              <a:pPr/>
              <a:t>6/12/2020</a:t>
            </a:fld>
            <a:endParaRPr lang="en-US"/>
          </a:p>
        </p:txBody>
      </p:sp>
      <p:sp>
        <p:nvSpPr>
          <p:cNvPr id="7" name="Slide Number Placeholder 6"/>
          <p:cNvSpPr>
            <a:spLocks noGrp="1"/>
          </p:cNvSpPr>
          <p:nvPr>
            <p:ph type="sldNum" sz="quarter" idx="11"/>
          </p:nvPr>
        </p:nvSpPr>
        <p:spPr/>
        <p:txBody>
          <a:bodyPr rtlCol="0"/>
          <a:lstStyle/>
          <a:p>
            <a:fld id="{96587632-9C01-4249-B07E-F81DA1E5897D}" type="slidenum">
              <a:rPr lang="en-US" smtClean="0"/>
              <a:pPr/>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A0A66C-2410-41CC-8246-84E93B7BC108}" type="datetimeFigureOut">
              <a:rPr lang="en-US" smtClean="0"/>
              <a:pPr/>
              <a:t>6/12/2020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587632-9C01-4249-B07E-F81DA1E5897D}"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39A0A66C-2410-41CC-8246-84E93B7BC108}" type="datetimeFigureOut">
              <a:rPr lang="en-US" smtClean="0"/>
              <a:pPr/>
              <a:t>6/12/2020</a:t>
            </a:fld>
            <a:endParaRPr lang="en-US"/>
          </a:p>
        </p:txBody>
      </p:sp>
      <p:sp>
        <p:nvSpPr>
          <p:cNvPr id="22" name="Slide Number Placeholder 21"/>
          <p:cNvSpPr>
            <a:spLocks noGrp="1"/>
          </p:cNvSpPr>
          <p:nvPr>
            <p:ph type="sldNum" sz="quarter" idx="15"/>
          </p:nvPr>
        </p:nvSpPr>
        <p:spPr/>
        <p:txBody>
          <a:bodyPr rtlCol="0"/>
          <a:lstStyle/>
          <a:p>
            <a:fld id="{96587632-9C01-4249-B07E-F81DA1E5897D}" type="slidenum">
              <a:rPr lang="en-US" smtClean="0"/>
              <a:pPr/>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39A0A66C-2410-41CC-8246-84E93B7BC108}" type="datetimeFigureOut">
              <a:rPr lang="en-US" smtClean="0"/>
              <a:pPr/>
              <a:t>6/12/2020</a:t>
            </a:fld>
            <a:endParaRPr lang="en-US"/>
          </a:p>
        </p:txBody>
      </p:sp>
      <p:sp>
        <p:nvSpPr>
          <p:cNvPr id="18" name="Slide Number Placeholder 17"/>
          <p:cNvSpPr>
            <a:spLocks noGrp="1"/>
          </p:cNvSpPr>
          <p:nvPr>
            <p:ph type="sldNum" sz="quarter" idx="11"/>
          </p:nvPr>
        </p:nvSpPr>
        <p:spPr/>
        <p:txBody>
          <a:bodyPr rtlCol="0"/>
          <a:lstStyle/>
          <a:p>
            <a:fld id="{96587632-9C01-4249-B07E-F81DA1E5897D}" type="slidenum">
              <a:rPr lang="en-US" smtClean="0"/>
              <a:pPr/>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39A0A66C-2410-41CC-8246-84E93B7BC108}" type="datetimeFigureOut">
              <a:rPr lang="en-US" smtClean="0"/>
              <a:pPr/>
              <a:t>6/12/2020</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96587632-9C01-4249-B07E-F81DA1E5897D}"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4057" r:id="rId1"/>
    <p:sldLayoutId id="2147484058" r:id="rId2"/>
    <p:sldLayoutId id="2147484059" r:id="rId3"/>
    <p:sldLayoutId id="2147484060" r:id="rId4"/>
    <p:sldLayoutId id="2147484061" r:id="rId5"/>
    <p:sldLayoutId id="2147484062" r:id="rId6"/>
    <p:sldLayoutId id="2147484063" r:id="rId7"/>
    <p:sldLayoutId id="2147484064" r:id="rId8"/>
    <p:sldLayoutId id="2147484065" r:id="rId9"/>
    <p:sldLayoutId id="2147484066" r:id="rId10"/>
    <p:sldLayoutId id="2147484067"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2209800"/>
            <a:ext cx="7467600" cy="1752600"/>
          </a:xfrm>
        </p:spPr>
        <p:txBody>
          <a:bodyPr>
            <a:normAutofit/>
          </a:bodyPr>
          <a:lstStyle/>
          <a:p>
            <a:r>
              <a:rPr lang="en-US" b="1" dirty="0" smtClean="0">
                <a:solidFill>
                  <a:schemeClr val="tx1"/>
                </a:solidFill>
              </a:rPr>
              <a:t>Detecting </a:t>
            </a:r>
            <a:r>
              <a:rPr lang="en-US" b="1" dirty="0" err="1" smtClean="0">
                <a:solidFill>
                  <a:schemeClr val="tx1"/>
                </a:solidFill>
              </a:rPr>
              <a:t>Buliding</a:t>
            </a:r>
            <a:r>
              <a:rPr lang="en-US" b="1" dirty="0" smtClean="0">
                <a:solidFill>
                  <a:schemeClr val="tx1"/>
                </a:solidFill>
              </a:rPr>
              <a:t> </a:t>
            </a:r>
            <a:r>
              <a:rPr lang="en-US" b="1" dirty="0" err="1" smtClean="0">
                <a:solidFill>
                  <a:schemeClr val="tx1"/>
                </a:solidFill>
              </a:rPr>
              <a:t>Defets</a:t>
            </a:r>
            <a:r>
              <a:rPr lang="en-US" b="1" dirty="0" smtClean="0">
                <a:solidFill>
                  <a:schemeClr val="tx1"/>
                </a:solidFill>
              </a:rPr>
              <a:t> Using </a:t>
            </a:r>
            <a:r>
              <a:rPr lang="en-US" b="1" dirty="0" err="1" smtClean="0">
                <a:solidFill>
                  <a:schemeClr val="tx1"/>
                </a:solidFill>
              </a:rPr>
              <a:t>Convolutional</a:t>
            </a:r>
            <a:r>
              <a:rPr lang="en-US" b="1" dirty="0" smtClean="0">
                <a:solidFill>
                  <a:schemeClr val="tx1"/>
                </a:solidFill>
              </a:rPr>
              <a:t> Neural Network</a:t>
            </a:r>
            <a:endParaRPr lang="en-US" b="1" dirty="0">
              <a:solidFill>
                <a:schemeClr val="tx1"/>
              </a:solidFill>
            </a:endParaRPr>
          </a:p>
        </p:txBody>
      </p:sp>
    </p:spTree>
  </p:cSld>
  <p:clrMapOvr>
    <a:masterClrMapping/>
  </p:clrMapOvr>
  <p:transition>
    <p:dissolv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cstate="print"/>
          <a:srcRect/>
          <a:stretch>
            <a:fillRect/>
          </a:stretch>
        </p:blipFill>
        <p:spPr bwMode="auto">
          <a:xfrm>
            <a:off x="0" y="-1752600"/>
            <a:ext cx="9810750" cy="8610600"/>
          </a:xfrm>
          <a:prstGeom prst="rect">
            <a:avLst/>
          </a:prstGeom>
          <a:noFill/>
          <a:ln w="9525">
            <a:noFill/>
            <a:miter lim="800000"/>
            <a:headEnd/>
            <a:tailEnd/>
          </a:ln>
          <a:effectLst/>
        </p:spPr>
      </p:pic>
    </p:spTree>
  </p:cSld>
  <p:clrMapOvr>
    <a:masterClrMapping/>
  </p:clrMapOvr>
  <p:transition>
    <p:pull dir="l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cstate="print"/>
          <a:srcRect/>
          <a:stretch>
            <a:fillRect/>
          </a:stretch>
        </p:blipFill>
        <p:spPr bwMode="auto">
          <a:xfrm>
            <a:off x="228600" y="395288"/>
            <a:ext cx="8424863" cy="6067425"/>
          </a:xfrm>
          <a:prstGeom prst="rect">
            <a:avLst/>
          </a:prstGeom>
          <a:noFill/>
          <a:ln w="9525">
            <a:noFill/>
            <a:miter lim="800000"/>
            <a:headEnd/>
            <a:tailEnd/>
          </a:ln>
          <a:effectLst/>
        </p:spPr>
      </p:pic>
    </p:spTree>
  </p:cSld>
  <p:clrMapOvr>
    <a:masterClrMapping/>
  </p:clrMapOvr>
  <p:transition>
    <p:spli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cstate="print"/>
          <a:srcRect/>
          <a:stretch>
            <a:fillRect/>
          </a:stretch>
        </p:blipFill>
        <p:spPr bwMode="auto">
          <a:xfrm>
            <a:off x="304800" y="533400"/>
            <a:ext cx="8458200" cy="5772150"/>
          </a:xfrm>
          <a:prstGeom prst="rect">
            <a:avLst/>
          </a:prstGeom>
          <a:noFill/>
          <a:ln w="9525">
            <a:noFill/>
            <a:miter lim="800000"/>
            <a:headEnd/>
            <a:tailEnd/>
          </a:ln>
          <a:effectLst/>
        </p:spPr>
      </p:pic>
    </p:spTree>
  </p:cSld>
  <p:clrMapOvr>
    <a:masterClrMapping/>
  </p:clrMapOvr>
  <p:transition>
    <p:split orient="ver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cstate="print"/>
          <a:srcRect/>
          <a:stretch>
            <a:fillRect/>
          </a:stretch>
        </p:blipFill>
        <p:spPr bwMode="auto">
          <a:xfrm>
            <a:off x="381000" y="228600"/>
            <a:ext cx="8305800" cy="6400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cstate="print"/>
          <a:srcRect/>
          <a:stretch>
            <a:fillRect/>
          </a:stretch>
        </p:blipFill>
        <p:spPr bwMode="auto">
          <a:xfrm>
            <a:off x="323850" y="785813"/>
            <a:ext cx="8496300" cy="52863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cstate="print"/>
          <a:srcRect/>
          <a:stretch>
            <a:fillRect/>
          </a:stretch>
        </p:blipFill>
        <p:spPr bwMode="auto">
          <a:xfrm>
            <a:off x="0" y="1828800"/>
            <a:ext cx="8915400" cy="2743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2" cstate="print"/>
          <a:srcRect/>
          <a:stretch>
            <a:fillRect/>
          </a:stretch>
        </p:blipFill>
        <p:spPr bwMode="auto">
          <a:xfrm>
            <a:off x="180975" y="0"/>
            <a:ext cx="8782050" cy="6858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2" cstate="print"/>
          <a:srcRect/>
          <a:stretch>
            <a:fillRect/>
          </a:stretch>
        </p:blipFill>
        <p:spPr bwMode="auto">
          <a:xfrm>
            <a:off x="180975" y="271463"/>
            <a:ext cx="8782050" cy="6315075"/>
          </a:xfrm>
          <a:prstGeom prst="rect">
            <a:avLst/>
          </a:prstGeom>
          <a:noFill/>
          <a:ln w="9525">
            <a:noFill/>
            <a:miter lim="800000"/>
            <a:headEnd/>
            <a:tailEnd/>
          </a:ln>
          <a:effectLst/>
        </p:spPr>
      </p:pic>
    </p:spTree>
  </p:cSld>
  <p:clrMapOvr>
    <a:masterClrMapping/>
  </p:clrMapOvr>
  <p:transition>
    <p:dissolv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2" cstate="print"/>
          <a:srcRect/>
          <a:stretch>
            <a:fillRect/>
          </a:stretch>
        </p:blipFill>
        <p:spPr bwMode="auto">
          <a:xfrm>
            <a:off x="585788" y="228600"/>
            <a:ext cx="7972425" cy="6476999"/>
          </a:xfrm>
          <a:prstGeom prst="rect">
            <a:avLst/>
          </a:prstGeom>
          <a:noFill/>
          <a:ln w="9525">
            <a:noFill/>
            <a:miter lim="800000"/>
            <a:headEnd/>
            <a:tailEnd/>
          </a:ln>
          <a:effectLst/>
        </p:spPr>
      </p:pic>
    </p:spTree>
  </p:cSld>
  <p:clrMapOvr>
    <a:masterClrMapping/>
  </p:clrMapOvr>
  <p:transition>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2" cstate="print"/>
          <a:srcRect/>
          <a:stretch>
            <a:fillRect/>
          </a:stretch>
        </p:blipFill>
        <p:spPr bwMode="auto">
          <a:xfrm>
            <a:off x="623888" y="228600"/>
            <a:ext cx="7896225" cy="6400800"/>
          </a:xfrm>
          <a:prstGeom prst="rect">
            <a:avLst/>
          </a:prstGeom>
          <a:noFill/>
          <a:ln w="9525">
            <a:noFill/>
            <a:miter lim="800000"/>
            <a:headEnd/>
            <a:tailEnd/>
          </a:ln>
          <a:effectLst/>
        </p:spPr>
      </p:pic>
    </p:spTree>
  </p:cSld>
  <p:clrMapOvr>
    <a:masterClrMapping/>
  </p:clrMapOvr>
  <p:transition>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990600"/>
            <a:ext cx="7467600" cy="4525963"/>
          </a:xfrm>
        </p:spPr>
        <p:txBody>
          <a:bodyPr/>
          <a:lstStyle/>
          <a:p>
            <a:r>
              <a:rPr lang="en-US" b="1" u="sng" dirty="0" smtClean="0"/>
              <a:t>Presented by:</a:t>
            </a:r>
          </a:p>
          <a:p>
            <a:r>
              <a:rPr lang="en-US" dirty="0" err="1" smtClean="0"/>
              <a:t>S.Sheetal</a:t>
            </a:r>
            <a:endParaRPr lang="en-US" dirty="0" smtClean="0"/>
          </a:p>
          <a:p>
            <a:r>
              <a:rPr lang="en-US" dirty="0" err="1" smtClean="0"/>
              <a:t>G.Ratna</a:t>
            </a:r>
            <a:r>
              <a:rPr lang="en-US" dirty="0" smtClean="0"/>
              <a:t> Shree</a:t>
            </a:r>
          </a:p>
          <a:p>
            <a:r>
              <a:rPr lang="en-US" dirty="0" err="1" smtClean="0"/>
              <a:t>C.Avanthika</a:t>
            </a:r>
            <a:endParaRPr lang="en-US" dirty="0" smtClean="0"/>
          </a:p>
          <a:p>
            <a:r>
              <a:rPr lang="en-US" dirty="0" err="1" smtClean="0"/>
              <a:t>R.Sampoorna</a:t>
            </a:r>
            <a:r>
              <a:rPr lang="en-US" dirty="0" smtClean="0"/>
              <a:t> </a:t>
            </a:r>
            <a:r>
              <a:rPr lang="en-US" dirty="0" err="1" smtClean="0"/>
              <a:t>Lakshmi</a:t>
            </a:r>
            <a:endParaRPr lang="en-US" dirty="0" smtClean="0"/>
          </a:p>
          <a:p>
            <a:endParaRPr lang="en-US" dirty="0" smtClean="0"/>
          </a:p>
          <a:p>
            <a:r>
              <a:rPr lang="en-US" b="1" u="sng" dirty="0" err="1" smtClean="0"/>
              <a:t>Guide</a:t>
            </a:r>
            <a:r>
              <a:rPr lang="en-US" dirty="0" err="1" smtClean="0"/>
              <a:t>:Rajashekara</a:t>
            </a:r>
            <a:r>
              <a:rPr lang="en-US" dirty="0" smtClean="0"/>
              <a:t> </a:t>
            </a:r>
            <a:r>
              <a:rPr lang="en-US" dirty="0" err="1" smtClean="0"/>
              <a:t>sastry</a:t>
            </a:r>
            <a:endParaRPr lang="en-US" dirty="0"/>
          </a:p>
        </p:txBody>
      </p:sp>
    </p:spTree>
  </p:cSld>
  <p:clrMapOvr>
    <a:masterClrMapping/>
  </p:clrMapOvr>
  <p:transition>
    <p:cut thruBlk="1"/>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2" cstate="print"/>
          <a:srcRect/>
          <a:stretch>
            <a:fillRect/>
          </a:stretch>
        </p:blipFill>
        <p:spPr bwMode="auto">
          <a:xfrm>
            <a:off x="1147763" y="842963"/>
            <a:ext cx="6848475" cy="51720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p:cNvPicPr>
            <a:picLocks noChangeAspect="1" noChangeArrowheads="1"/>
          </p:cNvPicPr>
          <p:nvPr/>
        </p:nvPicPr>
        <p:blipFill>
          <a:blip r:embed="rId2" cstate="print"/>
          <a:srcRect/>
          <a:stretch>
            <a:fillRect/>
          </a:stretch>
        </p:blipFill>
        <p:spPr bwMode="auto">
          <a:xfrm>
            <a:off x="1" y="0"/>
            <a:ext cx="8610600" cy="6858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2" cstate="print"/>
          <a:srcRect/>
          <a:stretch>
            <a:fillRect/>
          </a:stretch>
        </p:blipFill>
        <p:spPr bwMode="auto">
          <a:xfrm>
            <a:off x="1042988" y="942975"/>
            <a:ext cx="7058025" cy="4972050"/>
          </a:xfrm>
          <a:prstGeom prst="rect">
            <a:avLst/>
          </a:prstGeom>
          <a:noFill/>
          <a:ln w="9525">
            <a:noFill/>
            <a:miter lim="800000"/>
            <a:headEnd/>
            <a:tailEnd/>
          </a:ln>
          <a:effectLst/>
        </p:spPr>
      </p:pic>
    </p:spTree>
  </p:cSld>
  <p:clrMapOvr>
    <a:masterClrMapping/>
  </p:clrMapOvr>
  <p:transition>
    <p:wipe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p:cNvPicPr>
            <a:picLocks noChangeAspect="1" noChangeArrowheads="1"/>
          </p:cNvPicPr>
          <p:nvPr/>
        </p:nvPicPr>
        <p:blipFill>
          <a:blip r:embed="rId2" cstate="print"/>
          <a:srcRect/>
          <a:stretch>
            <a:fillRect/>
          </a:stretch>
        </p:blipFill>
        <p:spPr bwMode="auto">
          <a:xfrm>
            <a:off x="1114425" y="2190750"/>
            <a:ext cx="6915150" cy="2476500"/>
          </a:xfrm>
          <a:prstGeom prst="rect">
            <a:avLst/>
          </a:prstGeom>
          <a:noFill/>
          <a:ln w="9525">
            <a:noFill/>
            <a:miter lim="800000"/>
            <a:headEnd/>
            <a:tailEnd/>
          </a:ln>
          <a:effectLst/>
        </p:spPr>
      </p:pic>
    </p:spTree>
  </p:cSld>
  <p:clrMapOvr>
    <a:masterClrMapping/>
  </p:clrMapOvr>
  <p:transition>
    <p:wheel spokes="3"/>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2" cstate="print"/>
          <a:srcRect/>
          <a:stretch>
            <a:fillRect/>
          </a:stretch>
        </p:blipFill>
        <p:spPr bwMode="auto">
          <a:xfrm>
            <a:off x="0" y="1195388"/>
            <a:ext cx="8686800" cy="44672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cstate="print"/>
          <a:srcRect/>
          <a:stretch>
            <a:fillRect/>
          </a:stretch>
        </p:blipFill>
        <p:spPr bwMode="auto">
          <a:xfrm>
            <a:off x="863082" y="1371600"/>
            <a:ext cx="7005734" cy="3886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p:cNvPicPr>
            <a:picLocks noChangeAspect="1" noChangeArrowheads="1"/>
          </p:cNvPicPr>
          <p:nvPr/>
        </p:nvPicPr>
        <p:blipFill>
          <a:blip r:embed="rId3" cstate="print"/>
          <a:srcRect/>
          <a:stretch>
            <a:fillRect/>
          </a:stretch>
        </p:blipFill>
        <p:spPr bwMode="auto">
          <a:xfrm>
            <a:off x="1619250" y="0"/>
            <a:ext cx="5905500" cy="6858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ode1.PNG"/>
          <p:cNvPicPr>
            <a:picLocks noChangeAspect="1"/>
          </p:cNvPicPr>
          <p:nvPr/>
        </p:nvPicPr>
        <p:blipFill>
          <a:blip r:embed="rId2" cstate="print"/>
          <a:stretch>
            <a:fillRect/>
          </a:stretch>
        </p:blipFill>
        <p:spPr>
          <a:xfrm>
            <a:off x="457200" y="1524000"/>
            <a:ext cx="8135571" cy="38862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ode2.PNG"/>
          <p:cNvPicPr>
            <a:picLocks noChangeAspect="1"/>
          </p:cNvPicPr>
          <p:nvPr/>
        </p:nvPicPr>
        <p:blipFill>
          <a:blip r:embed="rId2" cstate="print"/>
          <a:stretch>
            <a:fillRect/>
          </a:stretch>
        </p:blipFill>
        <p:spPr>
          <a:xfrm>
            <a:off x="533400" y="1066800"/>
            <a:ext cx="7467600" cy="5215483"/>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op1.PNG"/>
          <p:cNvPicPr>
            <a:picLocks noChangeAspect="1"/>
          </p:cNvPicPr>
          <p:nvPr/>
        </p:nvPicPr>
        <p:blipFill>
          <a:blip r:embed="rId2" cstate="print"/>
          <a:stretch>
            <a:fillRect/>
          </a:stretch>
        </p:blipFill>
        <p:spPr>
          <a:xfrm>
            <a:off x="304800" y="381000"/>
            <a:ext cx="7620000" cy="59825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b="1" dirty="0" smtClean="0">
                <a:solidFill>
                  <a:schemeClr val="tx1"/>
                </a:solidFill>
              </a:rPr>
              <a:t>ABSTRACT</a:t>
            </a:r>
            <a:endParaRPr lang="en-US" b="1" dirty="0">
              <a:solidFill>
                <a:schemeClr val="tx1"/>
              </a:solidFill>
            </a:endParaRPr>
          </a:p>
        </p:txBody>
      </p:sp>
      <p:sp>
        <p:nvSpPr>
          <p:cNvPr id="3" name="Content Placeholder 2"/>
          <p:cNvSpPr>
            <a:spLocks noGrp="1"/>
          </p:cNvSpPr>
          <p:nvPr>
            <p:ph sz="quarter" idx="1"/>
          </p:nvPr>
        </p:nvSpPr>
        <p:spPr>
          <a:xfrm>
            <a:off x="457200" y="1219200"/>
            <a:ext cx="8153400" cy="4906963"/>
          </a:xfrm>
        </p:spPr>
        <p:txBody>
          <a:bodyPr>
            <a:normAutofit fontScale="92500" lnSpcReduction="20000"/>
          </a:bodyPr>
          <a:lstStyle/>
          <a:p>
            <a:pPr algn="just"/>
            <a:endParaRPr lang="en-US" sz="2400" dirty="0" smtClean="0"/>
          </a:p>
          <a:p>
            <a:pPr algn="just"/>
            <a:r>
              <a:rPr lang="en-US" sz="2400" dirty="0" smtClean="0"/>
              <a:t>Clients are increasingly looking for fast and effective means to quickly and frequently survey and communicate the condition of their buildings so that essential repairs and maintenance work can be done in a proactive and timely manner before it becomes too dangerous and </a:t>
            </a:r>
            <a:r>
              <a:rPr lang="en-US" sz="2400" dirty="0" err="1" smtClean="0"/>
              <a:t>expensive.Traditional</a:t>
            </a:r>
            <a:r>
              <a:rPr lang="en-US" sz="2400" dirty="0" smtClean="0"/>
              <a:t> methods for this type of work commonly comprise of engaging building surveyors to undertake a condition </a:t>
            </a:r>
            <a:r>
              <a:rPr lang="en-US" sz="2400" dirty="0" err="1" smtClean="0"/>
              <a:t>assesment</a:t>
            </a:r>
            <a:r>
              <a:rPr lang="en-US" sz="2400" dirty="0" smtClean="0"/>
              <a:t> which involves a lengthy site inspection cost estimates immediate and projected long-term costs of </a:t>
            </a:r>
            <a:r>
              <a:rPr lang="en-US" sz="2400" dirty="0" err="1" smtClean="0"/>
              <a:t>renewal,repair</a:t>
            </a:r>
            <a:r>
              <a:rPr lang="en-US" sz="2400" dirty="0" smtClean="0"/>
              <a:t> and maintenance of the </a:t>
            </a:r>
            <a:r>
              <a:rPr lang="en-US" sz="2400" dirty="0" err="1" smtClean="0"/>
              <a:t>building.Current</a:t>
            </a:r>
            <a:r>
              <a:rPr lang="en-US" sz="2400" dirty="0" smtClean="0"/>
              <a:t> </a:t>
            </a:r>
            <a:r>
              <a:rPr lang="en-US" sz="2400" dirty="0" err="1" smtClean="0"/>
              <a:t>assest</a:t>
            </a:r>
            <a:r>
              <a:rPr lang="en-US" sz="2400" dirty="0" smtClean="0"/>
              <a:t> condition </a:t>
            </a:r>
            <a:r>
              <a:rPr lang="en-US" sz="2400" dirty="0" err="1" smtClean="0"/>
              <a:t>assesment</a:t>
            </a:r>
            <a:r>
              <a:rPr lang="en-US" sz="2400" dirty="0" smtClean="0"/>
              <a:t> procedures are extensively time </a:t>
            </a:r>
            <a:r>
              <a:rPr lang="en-US" sz="2400" dirty="0" err="1" smtClean="0"/>
              <a:t>consuming,laborious,and</a:t>
            </a:r>
            <a:r>
              <a:rPr lang="en-US" sz="2400" dirty="0" smtClean="0"/>
              <a:t> expensive and pose health and safety threats to </a:t>
            </a:r>
            <a:r>
              <a:rPr lang="en-US" sz="2400" dirty="0" err="1" smtClean="0"/>
              <a:t>surveyors,particularly</a:t>
            </a:r>
            <a:r>
              <a:rPr lang="en-US" sz="2400" dirty="0" smtClean="0"/>
              <a:t> at height and roof levels which are difficult to </a:t>
            </a:r>
            <a:r>
              <a:rPr lang="en-US" sz="2400" dirty="0" err="1" smtClean="0"/>
              <a:t>acess</a:t>
            </a:r>
            <a:r>
              <a:rPr lang="en-US" sz="2400" dirty="0" smtClean="0"/>
              <a:t> </a:t>
            </a:r>
            <a:endParaRPr lang="en-US" sz="2400" dirty="0"/>
          </a:p>
        </p:txBody>
      </p:sp>
    </p:spTree>
  </p:cSld>
  <p:clrMapOvr>
    <a:masterClrMapping/>
  </p:clrMapOvr>
  <p:transition>
    <p:wipe dir="d"/>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op2.PNG"/>
          <p:cNvPicPr>
            <a:picLocks noChangeAspect="1"/>
          </p:cNvPicPr>
          <p:nvPr/>
        </p:nvPicPr>
        <p:blipFill>
          <a:blip r:embed="rId2" cstate="print"/>
          <a:stretch>
            <a:fillRect/>
          </a:stretch>
        </p:blipFill>
        <p:spPr>
          <a:xfrm>
            <a:off x="457199" y="785443"/>
            <a:ext cx="7391401" cy="5287113"/>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p:cNvPicPr>
            <a:picLocks noChangeAspect="1" noChangeArrowheads="1"/>
          </p:cNvPicPr>
          <p:nvPr/>
        </p:nvPicPr>
        <p:blipFill>
          <a:blip r:embed="rId2" cstate="print"/>
          <a:srcRect/>
          <a:stretch>
            <a:fillRect/>
          </a:stretch>
        </p:blipFill>
        <p:spPr bwMode="auto">
          <a:xfrm>
            <a:off x="481013" y="557213"/>
            <a:ext cx="8181975" cy="57435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p:cNvPicPr>
            <a:picLocks noChangeAspect="1" noChangeArrowheads="1"/>
          </p:cNvPicPr>
          <p:nvPr/>
        </p:nvPicPr>
        <p:blipFill>
          <a:blip r:embed="rId2" cstate="print"/>
          <a:srcRect/>
          <a:stretch>
            <a:fillRect/>
          </a:stretch>
        </p:blipFill>
        <p:spPr bwMode="auto">
          <a:xfrm>
            <a:off x="218530" y="914400"/>
            <a:ext cx="7783476" cy="44957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references</a:t>
            </a:r>
            <a:endParaRPr lang="en-US" b="1" dirty="0">
              <a:solidFill>
                <a:schemeClr val="tx1"/>
              </a:solidFill>
            </a:endParaRPr>
          </a:p>
        </p:txBody>
      </p:sp>
      <p:pic>
        <p:nvPicPr>
          <p:cNvPr id="1026" name="Picture 2" descr="C:\Users\Administrator\Downloads\IMG-20200610-WA0015.jpg"/>
          <p:cNvPicPr>
            <a:picLocks noGrp="1" noChangeAspect="1" noChangeArrowheads="1"/>
          </p:cNvPicPr>
          <p:nvPr>
            <p:ph sz="quarter" idx="1"/>
          </p:nvPr>
        </p:nvPicPr>
        <p:blipFill>
          <a:blip r:embed="rId2" cstate="print"/>
          <a:srcRect/>
          <a:stretch>
            <a:fillRect/>
          </a:stretch>
        </p:blipFill>
        <p:spPr bwMode="auto">
          <a:xfrm>
            <a:off x="457200" y="1676400"/>
            <a:ext cx="7467600" cy="4487872"/>
          </a:xfrm>
          <a:prstGeom prst="rect">
            <a:avLst/>
          </a:prstGeom>
          <a:no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228600" y="381000"/>
            <a:ext cx="8601075" cy="39624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cstate="print"/>
          <a:srcRect/>
          <a:stretch>
            <a:fillRect/>
          </a:stretch>
        </p:blipFill>
        <p:spPr bwMode="auto">
          <a:xfrm>
            <a:off x="152400" y="4191000"/>
            <a:ext cx="8667750" cy="1590675"/>
          </a:xfrm>
          <a:prstGeom prst="rect">
            <a:avLst/>
          </a:prstGeom>
          <a:noFill/>
          <a:ln w="9525">
            <a:noFill/>
            <a:miter lim="800000"/>
            <a:headEnd/>
            <a:tailEnd/>
          </a:ln>
          <a:effectLst/>
        </p:spPr>
      </p:pic>
    </p:spTree>
  </p:cSld>
  <p:clrMapOvr>
    <a:masterClrMapping/>
  </p:clrMapOvr>
  <p:transition>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381000" y="1295400"/>
            <a:ext cx="8124825" cy="1676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              2. Dampness </a:t>
            </a:r>
            <a:r>
              <a:rPr lang="en-US" b="1" dirty="0" err="1" smtClean="0"/>
              <a:t>Signficant</a:t>
            </a:r>
            <a:endParaRPr lang="en-US" dirty="0"/>
          </a:p>
        </p:txBody>
      </p:sp>
      <p:pic>
        <p:nvPicPr>
          <p:cNvPr id="3074" name="Picture 2"/>
          <p:cNvPicPr>
            <a:picLocks noGrp="1" noChangeAspect="1" noChangeArrowheads="1"/>
          </p:cNvPicPr>
          <p:nvPr>
            <p:ph sz="quarter" idx="1"/>
          </p:nvPr>
        </p:nvPicPr>
        <p:blipFill>
          <a:blip r:embed="rId2" cstate="print"/>
          <a:stretch>
            <a:fillRect/>
          </a:stretch>
        </p:blipFill>
        <p:spPr bwMode="auto">
          <a:xfrm>
            <a:off x="457200" y="1924468"/>
            <a:ext cx="7467600" cy="422508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srcRect/>
          <a:stretch>
            <a:fillRect/>
          </a:stretch>
        </p:blipFill>
        <p:spPr bwMode="auto">
          <a:xfrm>
            <a:off x="247650" y="695325"/>
            <a:ext cx="8648700" cy="54673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cstate="print"/>
          <a:srcRect/>
          <a:stretch>
            <a:fillRect/>
          </a:stretch>
        </p:blipFill>
        <p:spPr bwMode="auto">
          <a:xfrm>
            <a:off x="4763" y="342900"/>
            <a:ext cx="9134475" cy="6172200"/>
          </a:xfrm>
          <a:prstGeom prst="rect">
            <a:avLst/>
          </a:prstGeom>
          <a:noFill/>
          <a:ln w="9525">
            <a:noFill/>
            <a:miter lim="800000"/>
            <a:headEnd/>
            <a:tailEnd/>
          </a:ln>
          <a:effectLst/>
        </p:spPr>
      </p:pic>
    </p:spTree>
  </p:cSld>
  <p:clrMapOvr>
    <a:masterClrMapping/>
  </p:clrMapOvr>
  <p:transition>
    <p:pull dir="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cstate="print"/>
          <a:srcRect/>
          <a:stretch>
            <a:fillRect/>
          </a:stretch>
        </p:blipFill>
        <p:spPr bwMode="auto">
          <a:xfrm>
            <a:off x="152400" y="838200"/>
            <a:ext cx="8710613" cy="4572000"/>
          </a:xfrm>
          <a:prstGeom prst="rect">
            <a:avLst/>
          </a:prstGeom>
          <a:noFill/>
          <a:ln w="9525">
            <a:noFill/>
            <a:miter lim="800000"/>
            <a:headEnd/>
            <a:tailEnd/>
          </a:ln>
          <a:effectLst/>
        </p:spPr>
      </p:pic>
    </p:spTree>
  </p:cSld>
  <p:clrMapOvr>
    <a:masterClrMapping/>
  </p:clrMapOvr>
  <p:transition>
    <p:zoom dir="in"/>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278</TotalTime>
  <Words>135</Words>
  <Application>Microsoft Office PowerPoint</Application>
  <PresentationFormat>On-screen Show (4:3)</PresentationFormat>
  <Paragraphs>14</Paragraphs>
  <Slides>33</Slides>
  <Notes>1</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Oriel</vt:lpstr>
      <vt:lpstr>Detecting Buliding Defets Using Convolutional Neural Network</vt:lpstr>
      <vt:lpstr>Slide 2</vt:lpstr>
      <vt:lpstr>                  ABSTRACT</vt:lpstr>
      <vt:lpstr>Slide 4</vt:lpstr>
      <vt:lpstr>Slide 5</vt:lpstr>
      <vt:lpstr>              2. Dampness Signficant</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references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Detecting Buliding Defets</dc:title>
  <dc:creator>Administrator</dc:creator>
  <cp:lastModifiedBy>Dell</cp:lastModifiedBy>
  <cp:revision>28</cp:revision>
  <dcterms:created xsi:type="dcterms:W3CDTF">2020-06-10T07:59:08Z</dcterms:created>
  <dcterms:modified xsi:type="dcterms:W3CDTF">2020-06-12T10:29:17Z</dcterms:modified>
</cp:coreProperties>
</file>

<file path=docProps/thumbnail.jpeg>
</file>